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03-Mar-17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03-Mar-17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03-Mar-17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03-Mar-17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The internet and the world wide web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08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INTERNET: CONNECTING NETWORKS TO NETWORS ACROSS THE GLOBE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02941"/>
            <a:ext cx="9601200" cy="4497859"/>
          </a:xfrm>
        </p:spPr>
        <p:txBody>
          <a:bodyPr>
            <a:normAutofit/>
          </a:bodyPr>
          <a:lstStyle/>
          <a:p>
            <a:r>
              <a:rPr lang="en-US" dirty="0" smtClean="0"/>
              <a:t>Internet </a:t>
            </a:r>
            <a:r>
              <a:rPr lang="en-US" dirty="0" smtClean="0"/>
              <a:t>: is a global network of networks connecting hundreds of millions of users to teach other and to worldwide resources.</a:t>
            </a:r>
          </a:p>
          <a:p>
            <a:pPr lvl="1"/>
            <a:r>
              <a:rPr lang="en-US" i="0" dirty="0" smtClean="0"/>
              <a:t>made up of millions of individual machines and networks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to connect, </a:t>
            </a:r>
          </a:p>
          <a:p>
            <a:pPr lvl="2"/>
            <a:r>
              <a:rPr lang="en-US" dirty="0" smtClean="0"/>
              <a:t>provide resources to each other, </a:t>
            </a:r>
          </a:p>
          <a:p>
            <a:pPr lvl="2"/>
            <a:r>
              <a:rPr lang="en-US" dirty="0" smtClean="0"/>
              <a:t>and share data.</a:t>
            </a:r>
          </a:p>
          <a:p>
            <a:pPr lvl="1"/>
            <a:r>
              <a:rPr lang="en-US" i="0" dirty="0" smtClean="0"/>
              <a:t>uses </a:t>
            </a:r>
            <a:r>
              <a:rPr lang="en-US" b="1" i="0" dirty="0" smtClean="0"/>
              <a:t>TCP/IP</a:t>
            </a:r>
            <a:r>
              <a:rPr lang="en-US" i="0" dirty="0"/>
              <a:t> </a:t>
            </a:r>
            <a:r>
              <a:rPr lang="en-US" i="0" dirty="0" smtClean="0"/>
              <a:t>( transmission control protocol/Internet protocol)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 smtClean="0"/>
              <a:t>For communication between diverse computers </a:t>
            </a:r>
          </a:p>
          <a:p>
            <a:pPr lvl="1"/>
            <a:r>
              <a:rPr lang="en-US" i="0" dirty="0"/>
              <a:t>uses </a:t>
            </a:r>
            <a:r>
              <a:rPr lang="en-US" b="1" i="0" dirty="0" smtClean="0"/>
              <a:t>carrier lines (phone and cable) </a:t>
            </a:r>
            <a:r>
              <a:rPr lang="en-US" dirty="0" smtClean="0"/>
              <a:t> </a:t>
            </a:r>
            <a:endParaRPr lang="en-US" dirty="0"/>
          </a:p>
          <a:p>
            <a:pPr lvl="2"/>
            <a:r>
              <a:rPr lang="en-US" dirty="0" smtClean="0"/>
              <a:t>To interconnect distant computers</a:t>
            </a:r>
          </a:p>
          <a:p>
            <a:pPr lvl="2"/>
            <a:r>
              <a:rPr lang="en-US" dirty="0" smtClean="0"/>
              <a:t>Transmit analog  signals (phones) to digital signals (computers)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959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TELECOMMUNICATION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411362"/>
          </a:xfrm>
        </p:spPr>
        <p:txBody>
          <a:bodyPr/>
          <a:lstStyle/>
          <a:p>
            <a:r>
              <a:rPr lang="en-US" dirty="0" smtClean="0"/>
              <a:t>Modems</a:t>
            </a:r>
          </a:p>
          <a:p>
            <a:pPr lvl="1"/>
            <a:r>
              <a:rPr lang="en-US" b="1" i="0" dirty="0" err="1" smtClean="0"/>
              <a:t>MO</a:t>
            </a:r>
            <a:r>
              <a:rPr lang="en-US" i="0" dirty="0" err="1" smtClean="0"/>
              <a:t>dulate</a:t>
            </a:r>
            <a:r>
              <a:rPr lang="en-US" i="0" dirty="0" smtClean="0"/>
              <a:t> (send) computer’s signal and </a:t>
            </a:r>
            <a:r>
              <a:rPr lang="en-US" b="1" i="0" dirty="0" err="1" smtClean="0"/>
              <a:t>DEM</a:t>
            </a:r>
            <a:r>
              <a:rPr lang="en-US" i="0" dirty="0" err="1" smtClean="0"/>
              <a:t>odulate</a:t>
            </a:r>
            <a:r>
              <a:rPr lang="en-US" i="0" dirty="0" smtClean="0"/>
              <a:t> (receive) via carrier line</a:t>
            </a:r>
          </a:p>
          <a:p>
            <a:pPr lvl="1"/>
            <a:r>
              <a:rPr lang="en-US" i="0" dirty="0" smtClean="0"/>
              <a:t>So called Translating devices</a:t>
            </a:r>
          </a:p>
          <a:p>
            <a:r>
              <a:rPr lang="en-US" dirty="0" smtClean="0"/>
              <a:t>Home-to-Network Connections</a:t>
            </a:r>
          </a:p>
          <a:p>
            <a:pPr lvl="1"/>
            <a:r>
              <a:rPr lang="en-US" dirty="0" smtClean="0"/>
              <a:t>PC</a:t>
            </a:r>
          </a:p>
          <a:p>
            <a:pPr lvl="1"/>
            <a:r>
              <a:rPr lang="en-US" dirty="0" smtClean="0"/>
              <a:t>Modem</a:t>
            </a:r>
          </a:p>
          <a:p>
            <a:pPr lvl="1"/>
            <a:r>
              <a:rPr lang="en-US" dirty="0" smtClean="0"/>
              <a:t>Phone line</a:t>
            </a:r>
          </a:p>
          <a:p>
            <a:pPr lvl="1"/>
            <a:r>
              <a:rPr lang="en-US" dirty="0" smtClean="0"/>
              <a:t>Telecommunication software</a:t>
            </a:r>
            <a:endParaRPr lang="en-US" dirty="0"/>
          </a:p>
          <a:p>
            <a:pPr marL="530352" lvl="1" indent="0">
              <a:buNone/>
            </a:pPr>
            <a:endParaRPr lang="en-US" i="0" dirty="0"/>
          </a:p>
          <a:p>
            <a:pPr lvl="1"/>
            <a:endParaRPr lang="en-US" i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472" y="3116477"/>
            <a:ext cx="3438525" cy="133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8464" y="4670853"/>
            <a:ext cx="2981068" cy="183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76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Internet-Based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436076"/>
          </a:xfrm>
        </p:spPr>
        <p:txBody>
          <a:bodyPr/>
          <a:lstStyle/>
          <a:p>
            <a:r>
              <a:rPr lang="en-US" dirty="0" smtClean="0"/>
              <a:t>Email</a:t>
            </a:r>
          </a:p>
          <a:p>
            <a:pPr lvl="1"/>
            <a:r>
              <a:rPr lang="en-US" i="0" dirty="0" smtClean="0"/>
              <a:t>Offer both </a:t>
            </a:r>
            <a:r>
              <a:rPr lang="en-US" b="1" i="0" dirty="0" smtClean="0"/>
              <a:t>synchronous </a:t>
            </a:r>
            <a:r>
              <a:rPr lang="en-US" i="0" dirty="0" smtClean="0"/>
              <a:t>(same-time) </a:t>
            </a:r>
            <a:r>
              <a:rPr lang="en-US" b="1" i="0" dirty="0" smtClean="0"/>
              <a:t>and asynchronous (</a:t>
            </a:r>
            <a:r>
              <a:rPr lang="en-US" i="0" dirty="0" smtClean="0"/>
              <a:t>time-shifted</a:t>
            </a:r>
            <a:r>
              <a:rPr lang="en-US" b="1" i="0" dirty="0" smtClean="0"/>
              <a:t>) communications </a:t>
            </a:r>
            <a:r>
              <a:rPr lang="en-US" i="0" dirty="0" smtClean="0"/>
              <a:t>over the Internet </a:t>
            </a:r>
          </a:p>
          <a:p>
            <a:r>
              <a:rPr lang="en-US" dirty="0" smtClean="0"/>
              <a:t>Online teacher discussion </a:t>
            </a:r>
          </a:p>
          <a:p>
            <a:r>
              <a:rPr lang="en-US" dirty="0" smtClean="0"/>
              <a:t>Mailing list (Listserv)</a:t>
            </a:r>
          </a:p>
          <a:p>
            <a:r>
              <a:rPr lang="en-US" dirty="0" smtClean="0"/>
              <a:t>Chats</a:t>
            </a:r>
          </a:p>
          <a:p>
            <a:r>
              <a:rPr lang="en-US" dirty="0" smtClean="0"/>
              <a:t>Videoconferencing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005" y="3514257"/>
            <a:ext cx="3037703" cy="19055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3058" y="4237955"/>
            <a:ext cx="3037704" cy="196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21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/>
              <a:t>I</a:t>
            </a:r>
            <a:r>
              <a:rPr lang="en-US" dirty="0" smtClean="0"/>
              <a:t>nternet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599" y="2286000"/>
            <a:ext cx="9873049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FTP (file transfer protocol)</a:t>
            </a:r>
          </a:p>
          <a:p>
            <a:pPr lvl="1"/>
            <a:r>
              <a:rPr lang="en-US" i="0" dirty="0" smtClean="0"/>
              <a:t>Method used for transferring files among computers on the Internet.</a:t>
            </a:r>
          </a:p>
          <a:p>
            <a:pPr lvl="1"/>
            <a:r>
              <a:rPr lang="en-US" i="0" dirty="0" smtClean="0"/>
              <a:t>Included in Internet software</a:t>
            </a:r>
          </a:p>
          <a:p>
            <a:pPr lvl="1"/>
            <a:r>
              <a:rPr lang="en-US" i="0" dirty="0" smtClean="0"/>
              <a:t>Download file from Internet</a:t>
            </a:r>
          </a:p>
          <a:p>
            <a:pPr lvl="1"/>
            <a:r>
              <a:rPr lang="en-US" i="0" dirty="0" smtClean="0"/>
              <a:t>E.g. .doc, ,</a:t>
            </a:r>
            <a:r>
              <a:rPr lang="en-US" i="0" dirty="0" err="1" smtClean="0"/>
              <a:t>htm</a:t>
            </a:r>
            <a:r>
              <a:rPr lang="en-US" i="0" dirty="0" smtClean="0"/>
              <a:t>, .html, .txt, .wav, .jpg, .</a:t>
            </a:r>
            <a:r>
              <a:rPr lang="en-US" i="0" dirty="0" err="1" smtClean="0"/>
              <a:t>avi</a:t>
            </a:r>
            <a:endParaRPr lang="en-US" i="0" dirty="0" smtClean="0"/>
          </a:p>
          <a:p>
            <a:r>
              <a:rPr lang="en-US" dirty="0" smtClean="0"/>
              <a:t>Newsgroups </a:t>
            </a:r>
            <a:endParaRPr lang="en-US" dirty="0"/>
          </a:p>
          <a:p>
            <a:pPr lvl="1"/>
            <a:r>
              <a:rPr lang="en-US" i="0" dirty="0" smtClean="0"/>
              <a:t>Public conference dedicated to a specific topic.</a:t>
            </a:r>
          </a:p>
          <a:p>
            <a:pPr lvl="1"/>
            <a:r>
              <a:rPr lang="en-US" i="0" dirty="0" smtClean="0"/>
              <a:t>Use newsreader to follow the threads of the discussions</a:t>
            </a:r>
          </a:p>
          <a:p>
            <a:pPr lvl="1"/>
            <a:r>
              <a:rPr lang="en-US" i="0" dirty="0" smtClean="0"/>
              <a:t>Can post own response</a:t>
            </a:r>
          </a:p>
          <a:p>
            <a:pPr lvl="1"/>
            <a:r>
              <a:rPr lang="en-US" i="0" dirty="0" smtClean="0"/>
              <a:t>Open discussions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7796" y="4654378"/>
            <a:ext cx="2518056" cy="196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77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218303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27438"/>
            <a:ext cx="9601200" cy="5494638"/>
          </a:xfrm>
        </p:spPr>
        <p:txBody>
          <a:bodyPr>
            <a:normAutofit/>
          </a:bodyPr>
          <a:lstStyle/>
          <a:p>
            <a:r>
              <a:rPr lang="en-US" dirty="0" smtClean="0"/>
              <a:t>World Wide Web</a:t>
            </a:r>
          </a:p>
          <a:p>
            <a:pPr lvl="1"/>
            <a:r>
              <a:rPr lang="en-US" i="0" dirty="0" smtClean="0"/>
              <a:t>URL (uniform resource locator) address</a:t>
            </a:r>
          </a:p>
          <a:p>
            <a:pPr lvl="1"/>
            <a:r>
              <a:rPr lang="en-US" i="0" dirty="0" smtClean="0"/>
              <a:t>Hyperlinks</a:t>
            </a:r>
          </a:p>
          <a:p>
            <a:pPr lvl="1"/>
            <a:r>
              <a:rPr lang="en-US" b="1" i="0" dirty="0" smtClean="0">
                <a:solidFill>
                  <a:srgbClr val="FF0000"/>
                </a:solidFill>
              </a:rPr>
              <a:t>http://</a:t>
            </a:r>
            <a:r>
              <a:rPr lang="en-US" b="1" i="0" dirty="0" smtClean="0">
                <a:solidFill>
                  <a:srgbClr val="FFC000"/>
                </a:solidFill>
              </a:rPr>
              <a:t>www.unisel.edu.my/</a:t>
            </a:r>
            <a:r>
              <a:rPr lang="en-US" b="1" i="0" dirty="0" smtClean="0">
                <a:solidFill>
                  <a:srgbClr val="00B0F0"/>
                </a:solidFill>
              </a:rPr>
              <a:t>studentsportal/</a:t>
            </a:r>
            <a:r>
              <a:rPr lang="en-US" b="1" i="0" dirty="0" smtClean="0">
                <a:solidFill>
                  <a:srgbClr val="7030A0"/>
                </a:solidFill>
              </a:rPr>
              <a:t>index.html</a:t>
            </a:r>
          </a:p>
          <a:p>
            <a:r>
              <a:rPr lang="en-US" dirty="0" smtClean="0"/>
              <a:t>Web sites</a:t>
            </a:r>
          </a:p>
          <a:p>
            <a:pPr lvl="1"/>
            <a:r>
              <a:rPr lang="en-US" dirty="0" smtClean="0"/>
              <a:t>Home page</a:t>
            </a:r>
          </a:p>
          <a:p>
            <a:pPr lvl="1"/>
            <a:r>
              <a:rPr lang="en-US" dirty="0" smtClean="0"/>
              <a:t>Navigation buttons</a:t>
            </a:r>
          </a:p>
          <a:p>
            <a:r>
              <a:rPr lang="en-US" dirty="0" smtClean="0"/>
              <a:t>Web Browsers</a:t>
            </a:r>
          </a:p>
          <a:p>
            <a:pPr lvl="1"/>
            <a:r>
              <a:rPr lang="en-US" dirty="0" smtClean="0"/>
              <a:t>Translate the language which web page is written into an image</a:t>
            </a:r>
          </a:p>
          <a:p>
            <a:pPr lvl="1"/>
            <a:r>
              <a:rPr lang="en-US" dirty="0" smtClean="0"/>
              <a:t>HTML (Hypertext markup language)</a:t>
            </a:r>
            <a:endParaRPr lang="en-US" dirty="0"/>
          </a:p>
        </p:txBody>
      </p:sp>
      <p:sp>
        <p:nvSpPr>
          <p:cNvPr id="4" name="Down Arrow Callout 3"/>
          <p:cNvSpPr/>
          <p:nvPr/>
        </p:nvSpPr>
        <p:spPr>
          <a:xfrm>
            <a:off x="6944497" y="1507010"/>
            <a:ext cx="1647567" cy="922637"/>
          </a:xfrm>
          <a:prstGeom prst="downArrowCallou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This portion of the URL identifies the specific document to be found inside the Resources folder to display on the browser screen</a:t>
            </a:r>
            <a:endParaRPr lang="en-US" sz="800" dirty="0"/>
          </a:p>
        </p:txBody>
      </p:sp>
      <p:sp>
        <p:nvSpPr>
          <p:cNvPr id="5" name="Up Arrow Callout 4"/>
          <p:cNvSpPr/>
          <p:nvPr/>
        </p:nvSpPr>
        <p:spPr>
          <a:xfrm>
            <a:off x="5618204" y="2700882"/>
            <a:ext cx="1334530" cy="889687"/>
          </a:xfrm>
          <a:prstGeom prst="upArrowCallout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Directs the browser to look in the Resources folder</a:t>
            </a:r>
            <a:endParaRPr lang="en-US" sz="1000" dirty="0"/>
          </a:p>
        </p:txBody>
      </p:sp>
      <p:sp>
        <p:nvSpPr>
          <p:cNvPr id="6" name="Up Arrow Callout 5"/>
          <p:cNvSpPr/>
          <p:nvPr/>
        </p:nvSpPr>
        <p:spPr>
          <a:xfrm>
            <a:off x="3797716" y="2729715"/>
            <a:ext cx="1136822" cy="659027"/>
          </a:xfrm>
          <a:prstGeom prst="upArrowCallout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Domain name</a:t>
            </a:r>
            <a:endParaRPr lang="en-US" sz="1000" dirty="0"/>
          </a:p>
        </p:txBody>
      </p:sp>
      <p:sp>
        <p:nvSpPr>
          <p:cNvPr id="9" name="Right Arrow Callout 8"/>
          <p:cNvSpPr/>
          <p:nvPr/>
        </p:nvSpPr>
        <p:spPr>
          <a:xfrm rot="1510775">
            <a:off x="1106004" y="1869991"/>
            <a:ext cx="1136821" cy="930876"/>
          </a:xfrm>
          <a:prstGeom prst="rightArrowCallou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Hypertext transfer protocol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740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Multimedia on the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91049"/>
            <a:ext cx="9601200" cy="5000367"/>
          </a:xfrm>
        </p:spPr>
        <p:txBody>
          <a:bodyPr>
            <a:normAutofit/>
          </a:bodyPr>
          <a:lstStyle/>
          <a:p>
            <a:r>
              <a:rPr lang="en-US" dirty="0" smtClean="0"/>
              <a:t>Graphics</a:t>
            </a:r>
          </a:p>
          <a:p>
            <a:pPr lvl="1"/>
            <a:r>
              <a:rPr lang="en-US" dirty="0" smtClean="0"/>
              <a:t>GIF (graphic interchange format)</a:t>
            </a:r>
          </a:p>
          <a:p>
            <a:pPr lvl="2"/>
            <a:r>
              <a:rPr lang="en-US" dirty="0" smtClean="0"/>
              <a:t>Clip art and line art </a:t>
            </a:r>
          </a:p>
          <a:p>
            <a:pPr lvl="1"/>
            <a:r>
              <a:rPr lang="en-US" dirty="0" smtClean="0"/>
              <a:t>JPEG (Joint Photographic Expert Group)</a:t>
            </a:r>
          </a:p>
          <a:p>
            <a:pPr lvl="2"/>
            <a:r>
              <a:rPr lang="en-US" dirty="0" smtClean="0"/>
              <a:t>High-quality images</a:t>
            </a:r>
          </a:p>
          <a:p>
            <a:r>
              <a:rPr lang="en-US" dirty="0" smtClean="0"/>
              <a:t>Audio </a:t>
            </a:r>
            <a:endParaRPr lang="en-US" dirty="0"/>
          </a:p>
          <a:p>
            <a:pPr lvl="1"/>
            <a:r>
              <a:rPr lang="en-US" dirty="0" smtClean="0"/>
              <a:t>Streaming audio</a:t>
            </a:r>
          </a:p>
          <a:p>
            <a:r>
              <a:rPr lang="en-US" dirty="0" smtClean="0"/>
              <a:t>Video </a:t>
            </a:r>
            <a:endParaRPr lang="en-US" dirty="0"/>
          </a:p>
          <a:p>
            <a:pPr lvl="1"/>
            <a:r>
              <a:rPr lang="en-US" dirty="0" smtClean="0"/>
              <a:t>Streaming video</a:t>
            </a:r>
          </a:p>
          <a:p>
            <a:r>
              <a:rPr lang="en-US" dirty="0" smtClean="0"/>
              <a:t>Virtual reality</a:t>
            </a:r>
            <a:endParaRPr lang="en-US" dirty="0"/>
          </a:p>
          <a:p>
            <a:pPr lvl="1"/>
            <a:r>
              <a:rPr lang="en-US" dirty="0" smtClean="0"/>
              <a:t>3D, 4D, 6D, 7D graphics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84938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96</TotalTime>
  <Words>347</Words>
  <Application>Microsoft Office PowerPoint</Application>
  <PresentationFormat>Widescreen</PresentationFormat>
  <Paragraphs>66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Franklin Gothic Book</vt:lpstr>
      <vt:lpstr>Crop</vt:lpstr>
      <vt:lpstr>The internet and the world wide web</vt:lpstr>
      <vt:lpstr>THE INTERNET: CONNECTING NETWORKS TO NETWORS ACROSS THE GLOBE</vt:lpstr>
      <vt:lpstr>TELECOMMUNICATION TECHNOLOGIES</vt:lpstr>
      <vt:lpstr>Internet-Based Communications</vt:lpstr>
      <vt:lpstr>Other Internet Services</vt:lpstr>
      <vt:lpstr>PowerPoint Presentation</vt:lpstr>
      <vt:lpstr>Multimedia on the Web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internet and the world wide web</dc:title>
  <dc:creator>AB_Buckrie</dc:creator>
  <cp:lastModifiedBy>AB_Buckrie</cp:lastModifiedBy>
  <cp:revision>10</cp:revision>
  <dcterms:created xsi:type="dcterms:W3CDTF">2017-03-02T09:01:44Z</dcterms:created>
  <dcterms:modified xsi:type="dcterms:W3CDTF">2017-03-03T03:15:37Z</dcterms:modified>
</cp:coreProperties>
</file>